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69" r:id="rId2"/>
    <p:sldId id="262" r:id="rId3"/>
    <p:sldId id="276" r:id="rId4"/>
    <p:sldId id="258" r:id="rId5"/>
    <p:sldId id="260" r:id="rId6"/>
    <p:sldId id="261" r:id="rId7"/>
    <p:sldId id="263" r:id="rId8"/>
    <p:sldId id="264" r:id="rId9"/>
    <p:sldId id="265" r:id="rId10"/>
    <p:sldId id="275" r:id="rId11"/>
    <p:sldId id="270" r:id="rId12"/>
    <p:sldId id="272" r:id="rId13"/>
    <p:sldId id="273" r:id="rId14"/>
    <p:sldId id="274" r:id="rId15"/>
    <p:sldId id="271" r:id="rId16"/>
    <p:sldId id="257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597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388"/>
    <p:restoredTop sz="94651"/>
  </p:normalViewPr>
  <p:slideViewPr>
    <p:cSldViewPr snapToGrid="0">
      <p:cViewPr>
        <p:scale>
          <a:sx n="100" d="100"/>
          <a:sy n="100" d="100"/>
        </p:scale>
        <p:origin x="544" y="10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0BD288-E11A-F849-8EFA-6CD20CEE2B5E}" type="datetimeFigureOut">
              <a:rPr lang="en-US" smtClean="0"/>
              <a:t>8/4/22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A5E278-3176-D747-9C0B-323907300A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5277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dirty="0"/>
          </a:p>
        </p:txBody>
      </p:sp>
      <p:sp>
        <p:nvSpPr>
          <p:cNvPr id="86020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A50DCA77-AE49-4A9C-A909-3537221CB17F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045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A5E278-3176-D747-9C0B-323907300A5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6442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A5E278-3176-D747-9C0B-323907300A5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0109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31EAD4-3F3E-9B81-88A1-F97F8C550D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2BF3FF-8DAD-DB31-FDDD-5224B716E2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25B05D-7DF1-24B4-7862-A891AF5095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C53892-D185-A442-BA31-FE2DB17B24A2}" type="datetimeFigureOut">
              <a:rPr lang="en-US" smtClean="0"/>
              <a:t>8/4/22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AE612E-441F-2E4C-D846-060D937C3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6F3699-F834-4B79-CCC4-A3A9C49397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5AED0-2B1B-2147-8AC0-FE2C06C354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100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FB75A7-F7B7-9C5B-E0EF-4D4D83E87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A84299B-7A44-20DF-E212-3BC506BE28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628026-D73F-950E-7DA4-56F6C17CAF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C53892-D185-A442-BA31-FE2DB17B24A2}" type="datetimeFigureOut">
              <a:rPr lang="en-US" smtClean="0"/>
              <a:t>8/4/22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D4F167-5B51-B082-943D-828035059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A2FAC2-0359-2385-0E65-F56DE37E8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5AED0-2B1B-2147-8AC0-FE2C06C354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6039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FCAB523-213F-5354-3467-5CEB8327A1D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A099BFF-3C94-A574-E5F0-B60DE59110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3610B9-261C-1AFA-DD35-137F816639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C53892-D185-A442-BA31-FE2DB17B24A2}" type="datetimeFigureOut">
              <a:rPr lang="en-US" smtClean="0"/>
              <a:t>8/4/22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3D558A-FD31-00A7-09E5-590C023722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9457DC-D6F8-9DBD-77BD-5A2A31F8C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5AED0-2B1B-2147-8AC0-FE2C06C354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7103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F02B8-2EE9-01DC-DAC4-188B8EC3E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33B8FC-50F4-3345-E101-FEE976FCE5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758FA7-1506-4C82-5F1B-DDC41F0433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C53892-D185-A442-BA31-FE2DB17B24A2}" type="datetimeFigureOut">
              <a:rPr lang="en-US" smtClean="0"/>
              <a:t>8/4/22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92A46E-53B2-4826-79A0-388BED6B2C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9D0E35-FDE6-8BB8-F2AA-92612D4B6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5AED0-2B1B-2147-8AC0-FE2C06C354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868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92B999-4F3E-9FE4-5D4A-1B9929150D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33B06B-70BA-2FAF-4936-66487B3EFB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32BC5E-DD4F-4AF5-F0DB-737209745D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C53892-D185-A442-BA31-FE2DB17B24A2}" type="datetimeFigureOut">
              <a:rPr lang="en-US" smtClean="0"/>
              <a:t>8/4/22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EA9927-60FD-1DDD-2CDB-F40B9CCAE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9C1456-DE7C-9F84-DF4C-DD1163601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5AED0-2B1B-2147-8AC0-FE2C06C354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6236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EA827-F439-967E-4361-EBB40E855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C9A388-A52F-9E6C-2E37-D246E196AD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2C6FDB-A3E8-7395-AAF3-869E04D419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3BF46D-656E-4216-64E5-B83FE405D6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C53892-D185-A442-BA31-FE2DB17B24A2}" type="datetimeFigureOut">
              <a:rPr lang="en-US" smtClean="0"/>
              <a:t>8/4/22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0E9C67-92B3-0CC8-6DEC-7A51D94791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D32C21-3BA9-BAC9-6C2A-295A27329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5AED0-2B1B-2147-8AC0-FE2C06C354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0605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2979D4-F129-8CD1-318F-41A76C2CE0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0CAA15-424D-00AD-97F5-7F6AA69F5B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3D3FCB-23DF-77A1-6A37-52A6A2E0CC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FF2065B-4499-45CB-C87C-9FD3CBD80B7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1CC567D-512F-9A1B-8334-D52C20D38B1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D1F151A-14DB-9BCA-C45C-6091C5256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C53892-D185-A442-BA31-FE2DB17B24A2}" type="datetimeFigureOut">
              <a:rPr lang="en-US" smtClean="0"/>
              <a:t>8/4/22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FDDA9C5-0870-37DC-2AFA-0D98CED24F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858C5A0-A43F-9FBA-7241-6981861D9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5AED0-2B1B-2147-8AC0-FE2C06C354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0068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7BF49D-2616-3301-9721-296CE7DD9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C507ADF-3A2E-AEB4-E165-95575FA59A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C53892-D185-A442-BA31-FE2DB17B24A2}" type="datetimeFigureOut">
              <a:rPr lang="en-US" smtClean="0"/>
              <a:t>8/4/22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085FD4-2924-0642-460D-BCA241048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259AAE-591E-9E29-2D73-E78ACC03C9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5AED0-2B1B-2147-8AC0-FE2C06C354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2265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5B15A8B-570F-5B97-CDDA-17A0679359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C53892-D185-A442-BA31-FE2DB17B24A2}" type="datetimeFigureOut">
              <a:rPr lang="en-US" smtClean="0"/>
              <a:t>8/4/22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69DD60F-C79C-8BB0-8AF6-48E6D88D5D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FF6E30-84CA-14B2-F023-FD518329B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5AED0-2B1B-2147-8AC0-FE2C06C354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9878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01EA68-9DF9-1CEE-1D41-548E57F1F3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130366-6120-DDB5-2320-A377D931A3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3A1E02-F814-5122-69FD-714F067AF3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D23B89-2BE8-E2B9-11C7-AE10CF9A32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C53892-D185-A442-BA31-FE2DB17B24A2}" type="datetimeFigureOut">
              <a:rPr lang="en-US" smtClean="0"/>
              <a:t>8/4/22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84084F-7C73-562E-58BC-E26252EA8F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CE66F7-5F22-0284-5ABD-A308A4D212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5AED0-2B1B-2147-8AC0-FE2C06C354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5375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AC703C-8E21-192A-55AA-D04A34408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78628BD-1E46-4171-9AD0-81138937FF9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B5EE6D-065D-E7BB-B055-66D2D7E6E3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D24264-80A3-C008-9EDE-AC5774353A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C53892-D185-A442-BA31-FE2DB17B24A2}" type="datetimeFigureOut">
              <a:rPr lang="en-US" smtClean="0"/>
              <a:t>8/4/22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6A7C95-1709-4CF4-9D41-2E42F14C8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BBA431-9BE4-372D-BED9-F07B41D0C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5AED0-2B1B-2147-8AC0-FE2C06C354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9144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0EB24E3-B5E9-C9F9-7BDB-86EF3C621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D76E45-FD9B-664F-878F-769F9D7CA9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6778E1-10E1-9839-100B-C6EF5B3589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C53892-D185-A442-BA31-FE2DB17B24A2}" type="datetimeFigureOut">
              <a:rPr lang="en-US" smtClean="0"/>
              <a:t>8/4/22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FD3A35-DCA3-93D9-F6F7-DC85F1B0BE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FE6B75-9F93-85C4-297D-0BC03EBDAB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D5AED0-2B1B-2147-8AC0-FE2C06C354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8083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kpgbrock/CS89_VariantEffectPrediction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pgbrock/CS89_VariantEffectPrediction" TargetMode="External"/><Relationship Id="rId2" Type="http://schemas.openxmlformats.org/officeDocument/2006/relationships/hyperlink" Target="https://www.youtube.com/watch?v=qcD5TAge05U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202EDA8-4D42-4A3F-8044-C86141763805}" type="slidenum">
              <a:rPr lang="en-US" sz="1600" b="1"/>
              <a:pPr>
                <a:defRPr/>
              </a:pPr>
              <a:t>1</a:t>
            </a:fld>
            <a:endParaRPr lang="en-US" sz="1600" b="1" dirty="0"/>
          </a:p>
        </p:txBody>
      </p:sp>
      <p:sp>
        <p:nvSpPr>
          <p:cNvPr id="3075" name="Title 1"/>
          <p:cNvSpPr>
            <a:spLocks noGrp="1"/>
          </p:cNvSpPr>
          <p:nvPr>
            <p:ph type="ctrTitle"/>
          </p:nvPr>
        </p:nvSpPr>
        <p:spPr>
          <a:xfrm>
            <a:off x="518432" y="1655671"/>
            <a:ext cx="11155135" cy="914400"/>
          </a:xfrm>
        </p:spPr>
        <p:txBody>
          <a:bodyPr>
            <a:noAutofit/>
          </a:bodyPr>
          <a:lstStyle/>
          <a:p>
            <a:br>
              <a:rPr lang="en-US" altLang="en-US" sz="2800" dirty="0">
                <a:latin typeface="Garamond" panose="02020404030301010803" pitchFamily="18" charset="0"/>
                <a:cs typeface="Times New Roman" panose="02020603050405020304" pitchFamily="18" charset="0"/>
              </a:rPr>
            </a:br>
            <a:r>
              <a:rPr lang="en-US" altLang="en-US" sz="2800" dirty="0">
                <a:latin typeface="Garamond" panose="02020404030301010803" pitchFamily="18" charset="0"/>
                <a:ea typeface="Batang" panose="020B0503020000020004" pitchFamily="18" charset="-127"/>
                <a:cs typeface="Angsana New" panose="020B0502040204020203" pitchFamily="18" charset="-34"/>
              </a:rPr>
              <a:t>Final Project</a:t>
            </a:r>
            <a:br>
              <a:rPr lang="en-US" altLang="en-US" sz="2800" dirty="0">
                <a:latin typeface="Garamond" panose="02020404030301010803" pitchFamily="18" charset="0"/>
                <a:ea typeface="Batang" panose="020B0503020000020004" pitchFamily="18" charset="-127"/>
                <a:cs typeface="Angsana New" panose="020B0502040204020203" pitchFamily="18" charset="-34"/>
              </a:rPr>
            </a:br>
            <a:br>
              <a:rPr lang="en-US" altLang="en-US" sz="2800" dirty="0">
                <a:latin typeface="Garamond" panose="02020404030301010803" pitchFamily="18" charset="0"/>
                <a:ea typeface="Batang" panose="020B0503020000020004" pitchFamily="18" charset="-127"/>
                <a:cs typeface="Angsana New" panose="020B0502040204020203" pitchFamily="18" charset="-34"/>
              </a:rPr>
            </a:br>
            <a:r>
              <a:rPr lang="en-US" altLang="en-US" sz="2800" dirty="0">
                <a:latin typeface="Garamond" panose="02020404030301010803" pitchFamily="18" charset="0"/>
                <a:ea typeface="Batang" panose="020B0503020000020004" pitchFamily="18" charset="-127"/>
                <a:cs typeface="Angsana New" panose="020B0502040204020203" pitchFamily="18" charset="-34"/>
              </a:rPr>
              <a:t> </a:t>
            </a:r>
            <a:r>
              <a:rPr lang="en-US" sz="3600" dirty="0"/>
              <a:t>Variant effect prediction: Three models for classifying pathogenic mutations in human genes</a:t>
            </a:r>
            <a:br>
              <a:rPr lang="en-US" altLang="en-US" sz="2800" b="1" dirty="0">
                <a:latin typeface="Garamond" panose="02020404030301010803" pitchFamily="18" charset="0"/>
                <a:cs typeface="Times New Roman" panose="02020603050405020304" pitchFamily="18" charset="0"/>
              </a:rPr>
            </a:br>
            <a:endParaRPr lang="en-US" altLang="en-US" sz="2800" b="1" dirty="0">
              <a:latin typeface="Garamond" panose="02020404030301010803" pitchFamily="18" charset="0"/>
              <a:cs typeface="Times New Roman" panose="02020603050405020304" pitchFamily="18" charset="0"/>
            </a:endParaRPr>
          </a:p>
        </p:txBody>
      </p:sp>
      <p:sp>
        <p:nvSpPr>
          <p:cNvPr id="3076" name="Subtitle 2"/>
          <p:cNvSpPr>
            <a:spLocks noGrp="1"/>
          </p:cNvSpPr>
          <p:nvPr>
            <p:ph type="subTitle" idx="1"/>
          </p:nvPr>
        </p:nvSpPr>
        <p:spPr>
          <a:xfrm>
            <a:off x="2857500" y="2286000"/>
            <a:ext cx="6400800" cy="449172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Garamond" panose="02020404030301010803" pitchFamily="18" charset="0"/>
              </a:rPr>
              <a:t>Kelly Brock</a:t>
            </a:r>
          </a:p>
          <a:p>
            <a:pPr eaLnBrk="1" hangingPunct="1">
              <a:defRPr/>
            </a:pPr>
            <a:endParaRPr lang="en-US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077" name="Footer Placeholder 1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F0000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CC0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200" dirty="0">
                <a:solidFill>
                  <a:srgbClr val="898989"/>
                </a:solidFill>
                <a:latin typeface="Garamond" panose="02020404030301010803" pitchFamily="18" charset="0"/>
              </a:rPr>
              <a:t>Kelly Brock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579814" y="5029201"/>
            <a:ext cx="4949825" cy="120032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Garamond" panose="02020404030301010803" pitchFamily="18" charset="0"/>
              </a:rPr>
              <a:t>CSCI S-89 Introduction to Deep Learning</a:t>
            </a:r>
          </a:p>
          <a:p>
            <a:pPr algn="ctr">
              <a:defRPr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Garamond" panose="02020404030301010803" pitchFamily="18" charset="0"/>
              </a:rPr>
              <a:t>Summer 2022</a:t>
            </a:r>
          </a:p>
          <a:p>
            <a:pPr algn="ctr">
              <a:defRPr/>
            </a:pPr>
            <a:r>
              <a:rPr lang="en-US" b="1" dirty="0">
                <a:solidFill>
                  <a:schemeClr val="bg2">
                    <a:lumMod val="25000"/>
                  </a:schemeClr>
                </a:solidFill>
                <a:latin typeface="Garamond" panose="02020404030301010803" pitchFamily="18" charset="0"/>
              </a:rPr>
              <a:t>Harvard Summer School</a:t>
            </a:r>
            <a:endParaRPr lang="en-US" sz="1600" dirty="0">
              <a:solidFill>
                <a:schemeClr val="bg2">
                  <a:lumMod val="25000"/>
                </a:schemeClr>
              </a:solidFill>
              <a:latin typeface="Garamond" panose="02020404030301010803" pitchFamily="18" charset="0"/>
            </a:endParaRPr>
          </a:p>
          <a:p>
            <a:pPr algn="ctr">
              <a:defRPr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6F3900-F92E-4439-8E37-E5F7918B63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9549" y="3142308"/>
            <a:ext cx="1292899" cy="14957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5B71B0E-18FC-C908-C51E-528EF616EE66}"/>
              </a:ext>
            </a:extLst>
          </p:cNvPr>
          <p:cNvSpPr txBox="1"/>
          <p:nvPr/>
        </p:nvSpPr>
        <p:spPr>
          <a:xfrm>
            <a:off x="3047998" y="262524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&lt;</a:t>
            </a:r>
            <a:r>
              <a:rPr lang="en-US" dirty="0">
                <a:hlinkClick r:id="rId4"/>
              </a:rPr>
              <a:t>https://github.com/kpgbrock/CS89_VariantEffectPrediction</a:t>
            </a:r>
            <a:r>
              <a:rPr lang="en-US" dirty="0"/>
              <a:t>&gt;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82D023-C1D2-16D7-97B0-2D9F45AB29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1325563"/>
          </a:xfrm>
        </p:spPr>
        <p:txBody>
          <a:bodyPr/>
          <a:lstStyle/>
          <a:p>
            <a:r>
              <a:rPr lang="en-US" dirty="0"/>
              <a:t>Case study: predict all possible missense mutations for KCNQ1 protein product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6460AA1F-6143-90B0-3072-0A0FC71455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75" y="1713997"/>
            <a:ext cx="6440489" cy="4433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535C721F-979E-67FE-9009-045A103D00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1853" y="2501607"/>
            <a:ext cx="5145848" cy="2858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0497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1A59FD-FABF-9882-42D9-977B23AD5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There is a tutorial notebook to demonstrate the different models – Code/</a:t>
            </a:r>
            <a:r>
              <a:rPr lang="en-US" dirty="0" err="1"/>
              <a:t>demo_all_three_models.ipynb</a:t>
            </a:r>
            <a:endParaRPr lang="en-US" dirty="0"/>
          </a:p>
        </p:txBody>
      </p:sp>
      <p:pic>
        <p:nvPicPr>
          <p:cNvPr id="5" name="Content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0246F8D8-B282-A841-6F97-B43AA29786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7188" y="1525587"/>
            <a:ext cx="8784474" cy="4723953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EE297E8-6F71-2954-ADBF-0908DA7E5137}"/>
              </a:ext>
            </a:extLst>
          </p:cNvPr>
          <p:cNvSpPr txBox="1"/>
          <p:nvPr/>
        </p:nvSpPr>
        <p:spPr>
          <a:xfrm>
            <a:off x="9486900" y="4168775"/>
            <a:ext cx="162877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to run this notebook, please change these variables as needed!</a:t>
            </a:r>
          </a:p>
        </p:txBody>
      </p:sp>
    </p:spTree>
    <p:extLst>
      <p:ext uri="{BB962C8B-B14F-4D97-AF65-F5344CB8AC3E}">
        <p14:creationId xmlns:p14="http://schemas.microsoft.com/office/powerpoint/2010/main" val="8666200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26FAF8-A9CE-2574-643D-363ACE830D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r>
              <a:rPr lang="en-US" dirty="0"/>
              <a:t>Model 1: Predicted pathogenicity for all KCNQ1 missense variants for amino acid substitution input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9EBC652B-BD54-F476-3BEC-B64C4333AB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9856" y="1325563"/>
            <a:ext cx="6872287" cy="512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2F8B946-6B18-99BC-6699-759A2B036C4A}"/>
              </a:ext>
            </a:extLst>
          </p:cNvPr>
          <p:cNvSpPr txBox="1"/>
          <p:nvPr/>
        </p:nvSpPr>
        <p:spPr>
          <a:xfrm>
            <a:off x="672704" y="1325563"/>
            <a:ext cx="13144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Akin to alanine scanning!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5BAA863-5355-2815-07A3-AC61D5BF33DA}"/>
              </a:ext>
            </a:extLst>
          </p:cNvPr>
          <p:cNvCxnSpPr/>
          <p:nvPr/>
        </p:nvCxnSpPr>
        <p:spPr>
          <a:xfrm>
            <a:off x="1443038" y="1543050"/>
            <a:ext cx="1371600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58B0679-FA45-491A-D9E9-76FAB1810968}"/>
              </a:ext>
            </a:extLst>
          </p:cNvPr>
          <p:cNvSpPr txBox="1"/>
          <p:nvPr/>
        </p:nvSpPr>
        <p:spPr>
          <a:xfrm>
            <a:off x="9532143" y="1602562"/>
            <a:ext cx="1795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More pathogenic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BA02B6-3CA6-E92C-33F7-442BAB8DB444}"/>
              </a:ext>
            </a:extLst>
          </p:cNvPr>
          <p:cNvSpPr txBox="1"/>
          <p:nvPr/>
        </p:nvSpPr>
        <p:spPr>
          <a:xfrm>
            <a:off x="9733704" y="5390633"/>
            <a:ext cx="1391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More benign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A2063FE-D97E-8107-F74D-9A82B62EF278}"/>
              </a:ext>
            </a:extLst>
          </p:cNvPr>
          <p:cNvSpPr txBox="1"/>
          <p:nvPr/>
        </p:nvSpPr>
        <p:spPr>
          <a:xfrm rot="16200000">
            <a:off x="1830489" y="3592740"/>
            <a:ext cx="1234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Amino acid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A36E74-3C1B-987B-218E-57032F7DBC6C}"/>
              </a:ext>
            </a:extLst>
          </p:cNvPr>
          <p:cNvSpPr txBox="1"/>
          <p:nvPr/>
        </p:nvSpPr>
        <p:spPr>
          <a:xfrm>
            <a:off x="4940400" y="6362088"/>
            <a:ext cx="173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Residue position</a:t>
            </a:r>
          </a:p>
        </p:txBody>
      </p:sp>
    </p:spTree>
    <p:extLst>
      <p:ext uri="{BB962C8B-B14F-4D97-AF65-F5344CB8AC3E}">
        <p14:creationId xmlns:p14="http://schemas.microsoft.com/office/powerpoint/2010/main" val="5250230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B2F22BC-DD6A-D208-C030-22078EFD2D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r>
              <a:rPr lang="en-US" dirty="0"/>
              <a:t>Model 2: Predicted pathogenicity for all KCNQ1 missense variants for sequence window input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E0DE1FCF-5581-D88C-7C08-BC42102629F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9" b="3683"/>
          <a:stretch/>
        </p:blipFill>
        <p:spPr bwMode="auto">
          <a:xfrm>
            <a:off x="2774921" y="1611313"/>
            <a:ext cx="6642158" cy="4829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48B6BF0-818D-83FF-6124-A43D0F101C11}"/>
              </a:ext>
            </a:extLst>
          </p:cNvPr>
          <p:cNvSpPr txBox="1"/>
          <p:nvPr/>
        </p:nvSpPr>
        <p:spPr>
          <a:xfrm>
            <a:off x="9532143" y="1602562"/>
            <a:ext cx="1795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More pathogenic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8E8573-EAE5-0DAB-5AC9-3464698ACF0A}"/>
              </a:ext>
            </a:extLst>
          </p:cNvPr>
          <p:cNvSpPr txBox="1"/>
          <p:nvPr/>
        </p:nvSpPr>
        <p:spPr>
          <a:xfrm>
            <a:off x="9733704" y="5771633"/>
            <a:ext cx="1391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More benign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D9EEDC-3195-F113-25D9-D2B1C0243CBD}"/>
              </a:ext>
            </a:extLst>
          </p:cNvPr>
          <p:cNvSpPr txBox="1"/>
          <p:nvPr/>
        </p:nvSpPr>
        <p:spPr>
          <a:xfrm>
            <a:off x="34289" y="1648728"/>
            <a:ext cx="27574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Predictions reflect known domain boundaries!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710B416-43BF-C951-D994-BCD580BBEFA7}"/>
              </a:ext>
            </a:extLst>
          </p:cNvPr>
          <p:cNvSpPr txBox="1"/>
          <p:nvPr/>
        </p:nvSpPr>
        <p:spPr>
          <a:xfrm rot="16200000">
            <a:off x="1830489" y="3592740"/>
            <a:ext cx="1234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Amino acid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595F805-22A1-8135-09C0-832FA8AEF70E}"/>
              </a:ext>
            </a:extLst>
          </p:cNvPr>
          <p:cNvSpPr txBox="1"/>
          <p:nvPr/>
        </p:nvSpPr>
        <p:spPr>
          <a:xfrm>
            <a:off x="4890598" y="6440723"/>
            <a:ext cx="173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Residue position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55127B82-902F-DE9F-1F90-9340696CCF04}"/>
              </a:ext>
            </a:extLst>
          </p:cNvPr>
          <p:cNvCxnSpPr/>
          <p:nvPr/>
        </p:nvCxnSpPr>
        <p:spPr>
          <a:xfrm>
            <a:off x="3847125" y="1602562"/>
            <a:ext cx="2086945" cy="0"/>
          </a:xfrm>
          <a:prstGeom prst="straightConnector1">
            <a:avLst/>
          </a:prstGeom>
          <a:ln w="635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1BB3001-B3AD-8103-CFBE-CCFFA4DE11D0}"/>
              </a:ext>
            </a:extLst>
          </p:cNvPr>
          <p:cNvCxnSpPr>
            <a:cxnSpLocks/>
          </p:cNvCxnSpPr>
          <p:nvPr/>
        </p:nvCxnSpPr>
        <p:spPr>
          <a:xfrm>
            <a:off x="7024198" y="1602562"/>
            <a:ext cx="1215353" cy="0"/>
          </a:xfrm>
          <a:prstGeom prst="straightConnector1">
            <a:avLst/>
          </a:prstGeom>
          <a:ln w="635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46958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93A5608-32F1-5E72-3B0A-A720CDB2A2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1325563"/>
          </a:xfrm>
        </p:spPr>
        <p:txBody>
          <a:bodyPr>
            <a:normAutofit/>
          </a:bodyPr>
          <a:lstStyle/>
          <a:p>
            <a:r>
              <a:rPr lang="en-US" dirty="0"/>
              <a:t>Model 3: Predicted pathogenicity for all KCNQ1 missense variants for full sequence encodings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1A42F5BE-5B3F-EAB5-60EA-118F42B9340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6609" y="1343818"/>
            <a:ext cx="6758781" cy="5048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C97B0B8-311F-D305-7544-26E2062E30F1}"/>
              </a:ext>
            </a:extLst>
          </p:cNvPr>
          <p:cNvSpPr txBox="1"/>
          <p:nvPr/>
        </p:nvSpPr>
        <p:spPr>
          <a:xfrm rot="16200000">
            <a:off x="1830489" y="3592740"/>
            <a:ext cx="1234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Amino acid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069281-928A-1AFA-EE1D-199A9E512E03}"/>
              </a:ext>
            </a:extLst>
          </p:cNvPr>
          <p:cNvSpPr txBox="1"/>
          <p:nvPr/>
        </p:nvSpPr>
        <p:spPr>
          <a:xfrm>
            <a:off x="4940400" y="6362088"/>
            <a:ext cx="173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Residue position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8D55A9-3189-C9AE-27AF-3A76CED4F309}"/>
              </a:ext>
            </a:extLst>
          </p:cNvPr>
          <p:cNvSpPr txBox="1"/>
          <p:nvPr/>
        </p:nvSpPr>
        <p:spPr>
          <a:xfrm>
            <a:off x="9532143" y="1602562"/>
            <a:ext cx="1795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More pathogenic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719A82-A5F4-72F2-6C5C-0CD0E78B2524}"/>
              </a:ext>
            </a:extLst>
          </p:cNvPr>
          <p:cNvSpPr txBox="1"/>
          <p:nvPr/>
        </p:nvSpPr>
        <p:spPr>
          <a:xfrm>
            <a:off x="9733704" y="5390633"/>
            <a:ext cx="1391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More benign</a:t>
            </a:r>
          </a:p>
        </p:txBody>
      </p:sp>
    </p:spTree>
    <p:extLst>
      <p:ext uri="{BB962C8B-B14F-4D97-AF65-F5344CB8AC3E}">
        <p14:creationId xmlns:p14="http://schemas.microsoft.com/office/powerpoint/2010/main" val="32315843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7963A-DA5A-0C4A-D87A-951FABD719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Pros, Cons, and Lessons Learned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4423DA-6BB1-E375-A5D4-9468333DCD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three models can learn valuable information about predicting pathogenicity, even with minimal information</a:t>
            </a:r>
          </a:p>
          <a:p>
            <a:r>
              <a:rPr lang="en-US" dirty="0"/>
              <a:t>Train/validate/test split is important, and overfitting is a definite challenge</a:t>
            </a:r>
          </a:p>
          <a:p>
            <a:r>
              <a:rPr lang="en-US" dirty="0"/>
              <a:t>Tuning Model 2 (the bi-directional GRU) was very challenging, but can potentially be improved</a:t>
            </a:r>
          </a:p>
          <a:p>
            <a:r>
              <a:rPr lang="en-US" dirty="0"/>
              <a:t>I gained a much better understanding of how to approach real-world problems, including input feature selection</a:t>
            </a:r>
          </a:p>
          <a:p>
            <a:r>
              <a:rPr lang="en-US" dirty="0"/>
              <a:t>Thank you for a wonderful class!</a:t>
            </a:r>
          </a:p>
        </p:txBody>
      </p:sp>
    </p:spTree>
    <p:extLst>
      <p:ext uri="{BB962C8B-B14F-4D97-AF65-F5344CB8AC3E}">
        <p14:creationId xmlns:p14="http://schemas.microsoft.com/office/powerpoint/2010/main" val="38968430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D0839-F6CC-280D-4945-A4626AA1A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Youtube</a:t>
            </a:r>
            <a:r>
              <a:rPr lang="en-US" dirty="0"/>
              <a:t> Presentation and GitHub links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3E2B2C-02C3-3794-563F-48E0AF13FC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Youtube</a:t>
            </a:r>
            <a:r>
              <a:rPr lang="en-US" dirty="0"/>
              <a:t> video of presentation: &lt;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www.youtube.com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watch?v</a:t>
            </a:r>
            <a:r>
              <a:rPr lang="en-US" dirty="0">
                <a:hlinkClick r:id="rId2"/>
              </a:rPr>
              <a:t>=qcD5TAge05U</a:t>
            </a:r>
            <a:r>
              <a:rPr lang="en-US" dirty="0"/>
              <a:t>&gt;</a:t>
            </a:r>
          </a:p>
          <a:p>
            <a:r>
              <a:rPr lang="en-US" dirty="0"/>
              <a:t>GitHub repo with all code: &lt;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github.com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kpgbrock</a:t>
            </a:r>
            <a:r>
              <a:rPr lang="en-US" dirty="0">
                <a:hlinkClick r:id="rId3"/>
              </a:rPr>
              <a:t>/CS89_VariantEffectPrediction</a:t>
            </a:r>
            <a:r>
              <a:rPr lang="en-US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32389991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D11328-674F-B6D1-5EA4-B224ECF98B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1325563"/>
          </a:xfrm>
        </p:spPr>
        <p:txBody>
          <a:bodyPr/>
          <a:lstStyle/>
          <a:p>
            <a:r>
              <a:rPr lang="en-US" dirty="0"/>
              <a:t>Biology primer: DNA, inherited from our parents, encodes for proteins (the building blocks of the cell)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B234282-1B7A-B5F0-DA63-14B45E6AF8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43818"/>
            <a:ext cx="12192000" cy="4989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9AF6E75-0E1B-6029-039E-AC090AD76D71}"/>
              </a:ext>
            </a:extLst>
          </p:cNvPr>
          <p:cNvSpPr txBox="1"/>
          <p:nvPr/>
        </p:nvSpPr>
        <p:spPr>
          <a:xfrm>
            <a:off x="515655" y="6531968"/>
            <a:ext cx="1116069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Source: https://</a:t>
            </a:r>
            <a:r>
              <a:rPr lang="en-US" sz="1400" dirty="0" err="1"/>
              <a:t>www.khanacademy.org</a:t>
            </a:r>
            <a:r>
              <a:rPr lang="en-US" sz="1400" dirty="0"/>
              <a:t>/science/ap-biology/gene-expression-and-regulation/translation/a/intro-to-gene-expression-central-dogma</a:t>
            </a:r>
          </a:p>
        </p:txBody>
      </p:sp>
    </p:spTree>
    <p:extLst>
      <p:ext uri="{BB962C8B-B14F-4D97-AF65-F5344CB8AC3E}">
        <p14:creationId xmlns:p14="http://schemas.microsoft.com/office/powerpoint/2010/main" val="15928219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D11328-674F-B6D1-5EA4-B224ECF98B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1325563"/>
          </a:xfrm>
        </p:spPr>
        <p:txBody>
          <a:bodyPr/>
          <a:lstStyle/>
          <a:p>
            <a:r>
              <a:rPr lang="en-US" i="1" dirty="0">
                <a:solidFill>
                  <a:schemeClr val="accent1"/>
                </a:solidFill>
              </a:rPr>
              <a:t>Missense variants </a:t>
            </a:r>
            <a:r>
              <a:rPr lang="en-US" dirty="0"/>
              <a:t>occur when a DNA change leads to an </a:t>
            </a:r>
            <a:r>
              <a:rPr lang="en-US" i="1" dirty="0"/>
              <a:t>amino acid </a:t>
            </a:r>
            <a:r>
              <a:rPr lang="en-US" dirty="0"/>
              <a:t>(individual unit of polypeptide) change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B234282-1B7A-B5F0-DA63-14B45E6AF8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43818"/>
            <a:ext cx="12192000" cy="4989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9AF6E75-0E1B-6029-039E-AC090AD76D71}"/>
              </a:ext>
            </a:extLst>
          </p:cNvPr>
          <p:cNvSpPr txBox="1"/>
          <p:nvPr/>
        </p:nvSpPr>
        <p:spPr>
          <a:xfrm>
            <a:off x="515655" y="6531968"/>
            <a:ext cx="1116069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Source: https://</a:t>
            </a:r>
            <a:r>
              <a:rPr lang="en-US" sz="1400" dirty="0" err="1"/>
              <a:t>www.khanacademy.org</a:t>
            </a:r>
            <a:r>
              <a:rPr lang="en-US" sz="1400" dirty="0"/>
              <a:t>/science/ap-biology/gene-expression-and-regulation/translation/a/intro-to-gene-expression-central-dogma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A4946EE1-54B2-A4BE-0DA2-507790B1ADA0}"/>
              </a:ext>
            </a:extLst>
          </p:cNvPr>
          <p:cNvSpPr/>
          <p:nvPr/>
        </p:nvSpPr>
        <p:spPr>
          <a:xfrm>
            <a:off x="4902200" y="2374900"/>
            <a:ext cx="279400" cy="3937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/>
              <a:t>C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C9B55CE-86C6-740E-FDB0-A26C1FB4B58D}"/>
              </a:ext>
            </a:extLst>
          </p:cNvPr>
          <p:cNvSpPr/>
          <p:nvPr/>
        </p:nvSpPr>
        <p:spPr>
          <a:xfrm>
            <a:off x="4902200" y="2768600"/>
            <a:ext cx="279400" cy="3937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/>
              <a:t>G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A88454A-3353-F456-EB88-D939B21580F2}"/>
              </a:ext>
            </a:extLst>
          </p:cNvPr>
          <p:cNvSpPr/>
          <p:nvPr/>
        </p:nvSpPr>
        <p:spPr>
          <a:xfrm>
            <a:off x="5029200" y="4176713"/>
            <a:ext cx="279400" cy="3937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/>
              <a:t>C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03F8F4C-E571-C4BB-30CA-91A45008FC76}"/>
              </a:ext>
            </a:extLst>
          </p:cNvPr>
          <p:cNvSpPr/>
          <p:nvPr/>
        </p:nvSpPr>
        <p:spPr>
          <a:xfrm>
            <a:off x="4813300" y="5564980"/>
            <a:ext cx="774700" cy="6834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Thr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79548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C80E11-FBD9-C29E-5AB2-8030598EA9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1325563"/>
          </a:xfrm>
        </p:spPr>
        <p:txBody>
          <a:bodyPr/>
          <a:lstStyle/>
          <a:p>
            <a:r>
              <a:rPr lang="en-US" dirty="0"/>
              <a:t>Variant effect prediction is a major challenge in clinical genetics</a:t>
            </a:r>
          </a:p>
        </p:txBody>
      </p:sp>
      <p:pic>
        <p:nvPicPr>
          <p:cNvPr id="6" name="Content Placeholder 5" descr="Logo, company name&#10;&#10;Description automatically generated">
            <a:extLst>
              <a:ext uri="{FF2B5EF4-FFF2-40B4-BE49-F238E27FC236}">
                <a16:creationId xmlns:a16="http://schemas.microsoft.com/office/drawing/2014/main" id="{CD284F73-046A-4223-E065-EED4DC860A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5584" y="2067089"/>
            <a:ext cx="4252996" cy="41796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9C7E49F-07F1-4D7B-EE4F-C7DD5A029C2B}"/>
              </a:ext>
            </a:extLst>
          </p:cNvPr>
          <p:cNvSpPr txBox="1"/>
          <p:nvPr/>
        </p:nvSpPr>
        <p:spPr>
          <a:xfrm>
            <a:off x="0" y="6333960"/>
            <a:ext cx="52832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rarediseases.org</a:t>
            </a:r>
            <a:r>
              <a:rPr lang="en-US" sz="1200" dirty="0"/>
              <a:t>/wp-content/uploads/2021/06/NRD-2149-2021_Sell-Sheet_RareInsights-Fact-Sheet_FNL-1.pdf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C50A25-E13E-87E1-C0C5-6A23245612E5}"/>
              </a:ext>
            </a:extLst>
          </p:cNvPr>
          <p:cNvSpPr txBox="1"/>
          <p:nvPr/>
        </p:nvSpPr>
        <p:spPr>
          <a:xfrm>
            <a:off x="385584" y="1359203"/>
            <a:ext cx="42529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Roughly 1 in 10 people in the US have a rare disorder (many genetic) . . . 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EDD317F-5EDC-DF2C-8227-34D6541C2E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4499" y="1917374"/>
            <a:ext cx="5255289" cy="4775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AFA50C4-BFA1-8C03-BB23-B994DEB3B2C2}"/>
              </a:ext>
            </a:extLst>
          </p:cNvPr>
          <p:cNvSpPr txBox="1"/>
          <p:nvPr/>
        </p:nvSpPr>
        <p:spPr>
          <a:xfrm>
            <a:off x="6405384" y="1359203"/>
            <a:ext cx="42529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. . . However, many missense variants remain of uncertain significance!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4C99CC6-CE3C-B34A-8720-7023EEAD427A}"/>
              </a:ext>
            </a:extLst>
          </p:cNvPr>
          <p:cNvSpPr txBox="1"/>
          <p:nvPr/>
        </p:nvSpPr>
        <p:spPr>
          <a:xfrm>
            <a:off x="5744499" y="6179563"/>
            <a:ext cx="52552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Data from </a:t>
            </a:r>
            <a:r>
              <a:rPr lang="en-US" sz="2000" dirty="0" err="1"/>
              <a:t>ClinVar</a:t>
            </a:r>
            <a:r>
              <a:rPr lang="en-US" sz="2000" dirty="0"/>
              <a:t> 2020 </a:t>
            </a:r>
          </a:p>
          <a:p>
            <a:pPr algn="ctr"/>
            <a:r>
              <a:rPr lang="en-US" sz="2000" dirty="0"/>
              <a:t>(missense variants with coarse-grained labels) </a:t>
            </a:r>
          </a:p>
        </p:txBody>
      </p:sp>
    </p:spTree>
    <p:extLst>
      <p:ext uri="{BB962C8B-B14F-4D97-AF65-F5344CB8AC3E}">
        <p14:creationId xmlns:p14="http://schemas.microsoft.com/office/powerpoint/2010/main" val="952486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F08A52-105D-9C48-F0B7-C4224BA620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7103" y="0"/>
            <a:ext cx="12199103" cy="1325563"/>
          </a:xfrm>
        </p:spPr>
        <p:txBody>
          <a:bodyPr>
            <a:normAutofit/>
          </a:bodyPr>
          <a:lstStyle/>
          <a:p>
            <a:r>
              <a:rPr lang="en-US" dirty="0"/>
              <a:t>Goal: build supervised classifiers incorporating different levels of input for variant effect prediction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FCBF25-04B5-AA9B-4C6E-B0653C787948}"/>
              </a:ext>
            </a:extLst>
          </p:cNvPr>
          <p:cNvSpPr txBox="1"/>
          <p:nvPr/>
        </p:nvSpPr>
        <p:spPr>
          <a:xfrm>
            <a:off x="1557734" y="5439541"/>
            <a:ext cx="12202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Model 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F3D7C58-8663-829F-34C6-8B0337B71CD7}"/>
              </a:ext>
            </a:extLst>
          </p:cNvPr>
          <p:cNvSpPr txBox="1"/>
          <p:nvPr/>
        </p:nvSpPr>
        <p:spPr>
          <a:xfrm>
            <a:off x="5153590" y="5439540"/>
            <a:ext cx="12202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Model 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DBE3051-E48F-7389-A727-E905B5B9AA2C}"/>
              </a:ext>
            </a:extLst>
          </p:cNvPr>
          <p:cNvSpPr txBox="1"/>
          <p:nvPr/>
        </p:nvSpPr>
        <p:spPr>
          <a:xfrm>
            <a:off x="9302338" y="5439540"/>
            <a:ext cx="12202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Model 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291F232-AAF4-314A-F6B9-9D5CAE9EDC8C}"/>
              </a:ext>
            </a:extLst>
          </p:cNvPr>
          <p:cNvSpPr txBox="1"/>
          <p:nvPr/>
        </p:nvSpPr>
        <p:spPr>
          <a:xfrm>
            <a:off x="235098" y="5832876"/>
            <a:ext cx="38654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Input: Wildtype (</a:t>
            </a:r>
            <a:r>
              <a:rPr lang="en-US" dirty="0" err="1"/>
              <a:t>wt</a:t>
            </a:r>
            <a:r>
              <a:rPr lang="en-US" dirty="0"/>
              <a:t>) and mutant (mut) </a:t>
            </a:r>
          </a:p>
          <a:p>
            <a:pPr algn="ctr"/>
            <a:r>
              <a:rPr lang="en-US" dirty="0"/>
              <a:t>amino acid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247019E-FE8B-336E-4653-D5DEE644568F}"/>
              </a:ext>
            </a:extLst>
          </p:cNvPr>
          <p:cNvSpPr txBox="1"/>
          <p:nvPr/>
        </p:nvSpPr>
        <p:spPr>
          <a:xfrm>
            <a:off x="4200084" y="5832876"/>
            <a:ext cx="31373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Input: Sequence window and</a:t>
            </a:r>
          </a:p>
          <a:p>
            <a:pPr algn="ctr"/>
            <a:r>
              <a:rPr lang="en-US" dirty="0" err="1"/>
              <a:t>wt</a:t>
            </a:r>
            <a:r>
              <a:rPr lang="en-US" dirty="0"/>
              <a:t> + mut amino acid properties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F14FCDD-6936-4DAE-C283-9F9583EDB442}"/>
              </a:ext>
            </a:extLst>
          </p:cNvPr>
          <p:cNvSpPr txBox="1"/>
          <p:nvPr/>
        </p:nvSpPr>
        <p:spPr>
          <a:xfrm>
            <a:off x="7819433" y="5832875"/>
            <a:ext cx="36884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Input: Encoding for full sequence and</a:t>
            </a:r>
          </a:p>
          <a:p>
            <a:pPr algn="ctr"/>
            <a:r>
              <a:rPr lang="en-US" dirty="0" err="1"/>
              <a:t>wt</a:t>
            </a:r>
            <a:r>
              <a:rPr lang="en-US" dirty="0"/>
              <a:t> + mut amino acid</a:t>
            </a: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93D5247C-7EDD-E4F3-1527-869909E4798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6061" t="8242" r="28167" b="52727"/>
          <a:stretch/>
        </p:blipFill>
        <p:spPr>
          <a:xfrm>
            <a:off x="337791" y="2558087"/>
            <a:ext cx="3193349" cy="2042263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205ADBF8-4526-7E06-AE79-157AC1CA353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25296" t="34424" r="14764" b="17541"/>
          <a:stretch/>
        </p:blipFill>
        <p:spPr>
          <a:xfrm>
            <a:off x="8020049" y="2389334"/>
            <a:ext cx="3959525" cy="2379768"/>
          </a:xfrm>
          <a:prstGeom prst="rect">
            <a:avLst/>
          </a:prstGeom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57C35E68-A530-613F-B1DF-D6117757B2E9}"/>
              </a:ext>
            </a:extLst>
          </p:cNvPr>
          <p:cNvGrpSpPr/>
          <p:nvPr/>
        </p:nvGrpSpPr>
        <p:grpSpPr>
          <a:xfrm>
            <a:off x="4100580" y="1692275"/>
            <a:ext cx="3257766" cy="3739087"/>
            <a:chOff x="4100580" y="1692275"/>
            <a:chExt cx="3257766" cy="3739087"/>
          </a:xfrm>
        </p:grpSpPr>
        <p:pic>
          <p:nvPicPr>
            <p:cNvPr id="35" name="Graphic 34">
              <a:extLst>
                <a:ext uri="{FF2B5EF4-FFF2-40B4-BE49-F238E27FC236}">
                  <a16:creationId xmlns:a16="http://schemas.microsoft.com/office/drawing/2014/main" id="{E61A3D90-359B-0DF4-4B74-06E463E79B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l="29849" t="15288" r="34445" b="30460"/>
            <a:stretch/>
          </p:blipFill>
          <p:spPr>
            <a:xfrm>
              <a:off x="4100580" y="1718898"/>
              <a:ext cx="3257766" cy="3712464"/>
            </a:xfrm>
            <a:prstGeom prst="rect">
              <a:avLst/>
            </a:prstGeom>
          </p:spPr>
        </p:pic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F13500E3-A946-224B-D483-711F87FE4704}"/>
                </a:ext>
              </a:extLst>
            </p:cNvPr>
            <p:cNvSpPr/>
            <p:nvPr/>
          </p:nvSpPr>
          <p:spPr>
            <a:xfrm>
              <a:off x="5365750" y="1692275"/>
              <a:ext cx="98425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3CC95C16-D1C3-7CB5-528B-399FEA766694}"/>
                </a:ext>
              </a:extLst>
            </p:cNvPr>
            <p:cNvSpPr/>
            <p:nvPr/>
          </p:nvSpPr>
          <p:spPr>
            <a:xfrm>
              <a:off x="6033615" y="1692275"/>
              <a:ext cx="98425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26161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F114FF-7BCC-5997-26AB-E44C2946F9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r>
              <a:rPr lang="en-US" dirty="0"/>
              <a:t>Model 1: What can we tell just from encoding the wildtype and the mutant amino acid?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C6A8839-8F07-CF7D-0A4C-2F114CAC6A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88" r="637"/>
          <a:stretch/>
        </p:blipFill>
        <p:spPr bwMode="auto">
          <a:xfrm>
            <a:off x="7866598" y="1915487"/>
            <a:ext cx="4000501" cy="4577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C908ED3D-ABAF-D7F7-FEBE-EC4E2B62C11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5833" r="17361" b="51667"/>
          <a:stretch/>
        </p:blipFill>
        <p:spPr>
          <a:xfrm>
            <a:off x="0" y="1661486"/>
            <a:ext cx="7563887" cy="4104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56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C36BCD-36AE-33B6-40DB-CA67C3002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1325563"/>
          </a:xfrm>
        </p:spPr>
        <p:txBody>
          <a:bodyPr>
            <a:normAutofit/>
          </a:bodyPr>
          <a:lstStyle/>
          <a:p>
            <a:r>
              <a:rPr lang="en-US" dirty="0"/>
              <a:t>Model 1: Our model is learning </a:t>
            </a:r>
            <a:r>
              <a:rPr lang="en-US" i="1" dirty="0"/>
              <a:t>something</a:t>
            </a:r>
            <a:r>
              <a:rPr lang="en-US" dirty="0"/>
              <a:t>, and has some overlap with the BLOSUM62 matrix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AF6B360-B4F7-4159-4D38-094E0BD234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843087"/>
            <a:ext cx="4523048" cy="4343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68CAA2C2-A1E8-A386-AB81-069615E5E8A0}"/>
              </a:ext>
            </a:extLst>
          </p:cNvPr>
          <p:cNvGrpSpPr/>
          <p:nvPr/>
        </p:nvGrpSpPr>
        <p:grpSpPr>
          <a:xfrm>
            <a:off x="1007889" y="1843087"/>
            <a:ext cx="4492801" cy="4324350"/>
            <a:chOff x="6465714" y="2042006"/>
            <a:chExt cx="4492801" cy="432435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FE76710-1CEE-522A-F1C4-2A9F9BE65D3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7190"/>
            <a:stretch/>
          </p:blipFill>
          <p:spPr bwMode="auto">
            <a:xfrm>
              <a:off x="6465714" y="2042006"/>
              <a:ext cx="4421361" cy="43243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68E01406-1570-18C8-7B1A-8795240FD5A5}"/>
                </a:ext>
              </a:extLst>
            </p:cNvPr>
            <p:cNvCxnSpPr/>
            <p:nvPr/>
          </p:nvCxnSpPr>
          <p:spPr>
            <a:xfrm>
              <a:off x="9801225" y="2614613"/>
              <a:ext cx="885825" cy="0"/>
            </a:xfrm>
            <a:prstGeom prst="straightConnector1">
              <a:avLst/>
            </a:prstGeom>
            <a:ln w="101600">
              <a:solidFill>
                <a:srgbClr val="3597C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02E7377-3D3E-04D4-9A2F-378FACAC84FE}"/>
                </a:ext>
              </a:extLst>
            </p:cNvPr>
            <p:cNvSpPr txBox="1"/>
            <p:nvPr/>
          </p:nvSpPr>
          <p:spPr>
            <a:xfrm>
              <a:off x="9590740" y="2763586"/>
              <a:ext cx="136777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Actual test accuracy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D4F2F139-CA6F-B441-F252-A156F1A1737B}"/>
              </a:ext>
            </a:extLst>
          </p:cNvPr>
          <p:cNvSpPr txBox="1"/>
          <p:nvPr/>
        </p:nvSpPr>
        <p:spPr>
          <a:xfrm>
            <a:off x="6600704" y="1473755"/>
            <a:ext cx="4018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Comparison of predictions to BLOSUM62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0124FCB-F39A-56C9-1976-1B2AAED1E4BE}"/>
              </a:ext>
            </a:extLst>
          </p:cNvPr>
          <p:cNvSpPr txBox="1"/>
          <p:nvPr/>
        </p:nvSpPr>
        <p:spPr>
          <a:xfrm>
            <a:off x="1007889" y="1435938"/>
            <a:ext cx="48491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How much better do we do than random chance?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5F3A5A-BA16-8A1C-4B2D-7682771CF4DE}"/>
              </a:ext>
            </a:extLst>
          </p:cNvPr>
          <p:cNvSpPr txBox="1"/>
          <p:nvPr/>
        </p:nvSpPr>
        <p:spPr>
          <a:xfrm>
            <a:off x="7003763" y="6371566"/>
            <a:ext cx="3212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Henikoff</a:t>
            </a:r>
            <a:r>
              <a:rPr lang="en-US" dirty="0"/>
              <a:t> &amp; </a:t>
            </a:r>
            <a:r>
              <a:rPr lang="en-US" dirty="0" err="1"/>
              <a:t>Henikoff</a:t>
            </a:r>
            <a:r>
              <a:rPr lang="en-US" dirty="0"/>
              <a:t>, </a:t>
            </a:r>
            <a:r>
              <a:rPr lang="en-US" i="1" dirty="0"/>
              <a:t>PNAS</a:t>
            </a:r>
            <a:r>
              <a:rPr lang="en-US" dirty="0"/>
              <a:t> 1992.</a:t>
            </a:r>
          </a:p>
        </p:txBody>
      </p:sp>
    </p:spTree>
    <p:extLst>
      <p:ext uri="{BB962C8B-B14F-4D97-AF65-F5344CB8AC3E}">
        <p14:creationId xmlns:p14="http://schemas.microsoft.com/office/powerpoint/2010/main" val="384961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C7213-CB26-119C-F9F1-84FB559F6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1325563"/>
          </a:xfrm>
        </p:spPr>
        <p:txBody>
          <a:bodyPr>
            <a:normAutofit/>
          </a:bodyPr>
          <a:lstStyle/>
          <a:p>
            <a:r>
              <a:rPr lang="en-US" dirty="0"/>
              <a:t>Model 2: Add in a sliding window of the surrounding protein sequence to a bi-directional GRU layer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87303AA-699B-9D8C-0EF5-3DA0D194AA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833"/>
          <a:stretch/>
        </p:blipFill>
        <p:spPr bwMode="auto">
          <a:xfrm>
            <a:off x="8386762" y="2010370"/>
            <a:ext cx="3598455" cy="4148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297DB37-750D-FCFF-96AF-F376CE59B9CF}"/>
              </a:ext>
            </a:extLst>
          </p:cNvPr>
          <p:cNvSpPr txBox="1"/>
          <p:nvPr/>
        </p:nvSpPr>
        <p:spPr>
          <a:xfrm>
            <a:off x="8601075" y="6159341"/>
            <a:ext cx="33984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‘Clustered’ train/validate/test split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A2FF266C-2B58-41D2-A207-7C99FB4FFE7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9334" t="4802" r="7575" b="4802"/>
          <a:stretch/>
        </p:blipFill>
        <p:spPr>
          <a:xfrm>
            <a:off x="206783" y="1343818"/>
            <a:ext cx="6910565" cy="5638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451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5FE149-0FCC-EE3B-29F0-3D8B4CCB2F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1325563"/>
          </a:xfrm>
        </p:spPr>
        <p:txBody>
          <a:bodyPr/>
          <a:lstStyle/>
          <a:p>
            <a:r>
              <a:rPr lang="en-US" dirty="0"/>
              <a:t>Model 3: Input the full-length sequence using pretrained encodings 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7E95C50D-AA46-58B4-1407-DD666AE3CB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71" r="1"/>
          <a:stretch/>
        </p:blipFill>
        <p:spPr bwMode="auto">
          <a:xfrm>
            <a:off x="8386763" y="1712252"/>
            <a:ext cx="3657541" cy="4204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E87D1EE-8A0F-C1B4-933C-F1DB3AE97886}"/>
              </a:ext>
            </a:extLst>
          </p:cNvPr>
          <p:cNvSpPr txBox="1"/>
          <p:nvPr/>
        </p:nvSpPr>
        <p:spPr>
          <a:xfrm>
            <a:off x="8645873" y="6100790"/>
            <a:ext cx="3294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‘Random’ train/validate/test split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88CD93A9-1C10-F251-EF62-63A014A9821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3386" b="6308"/>
          <a:stretch/>
        </p:blipFill>
        <p:spPr>
          <a:xfrm>
            <a:off x="0" y="1343819"/>
            <a:ext cx="7785100" cy="5272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456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2581</TotalTime>
  <Words>622</Words>
  <Application>Microsoft Macintosh PowerPoint</Application>
  <PresentationFormat>Widescreen</PresentationFormat>
  <Paragraphs>74</Paragraphs>
  <Slides>16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Calibri Light</vt:lpstr>
      <vt:lpstr>Garamond</vt:lpstr>
      <vt:lpstr>Office Theme</vt:lpstr>
      <vt:lpstr> Final Project   Variant effect prediction: Three models for classifying pathogenic mutations in human genes </vt:lpstr>
      <vt:lpstr>Biology primer: DNA, inherited from our parents, encodes for proteins (the building blocks of the cell)</vt:lpstr>
      <vt:lpstr>Missense variants occur when a DNA change leads to an amino acid (individual unit of polypeptide) change</vt:lpstr>
      <vt:lpstr>Variant effect prediction is a major challenge in clinical genetics</vt:lpstr>
      <vt:lpstr>Goal: build supervised classifiers incorporating different levels of input for variant effect prediction</vt:lpstr>
      <vt:lpstr>Model 1: What can we tell just from encoding the wildtype and the mutant amino acid?</vt:lpstr>
      <vt:lpstr>Model 1: Our model is learning something, and has some overlap with the BLOSUM62 matrix</vt:lpstr>
      <vt:lpstr>Model 2: Add in a sliding window of the surrounding protein sequence to a bi-directional GRU layer</vt:lpstr>
      <vt:lpstr>Model 3: Input the full-length sequence using pretrained encodings </vt:lpstr>
      <vt:lpstr>Case study: predict all possible missense mutations for KCNQ1 protein product</vt:lpstr>
      <vt:lpstr>There is a tutorial notebook to demonstrate the different models – Code/demo_all_three_models.ipynb</vt:lpstr>
      <vt:lpstr>Model 1: Predicted pathogenicity for all KCNQ1 missense variants for amino acid substitution input</vt:lpstr>
      <vt:lpstr>Model 2: Predicted pathogenicity for all KCNQ1 missense variants for sequence window input</vt:lpstr>
      <vt:lpstr>Model 3: Predicted pathogenicity for all KCNQ1 missense variants for full sequence encodings</vt:lpstr>
      <vt:lpstr>Pros, Cons, and Lessons Learned</vt:lpstr>
      <vt:lpstr>Youtube Presentation and GitHub links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Kelly Brock</dc:creator>
  <cp:lastModifiedBy>Kelly Brock</cp:lastModifiedBy>
  <cp:revision>31</cp:revision>
  <dcterms:created xsi:type="dcterms:W3CDTF">2022-07-31T00:54:29Z</dcterms:created>
  <dcterms:modified xsi:type="dcterms:W3CDTF">2022-08-04T21:53:28Z</dcterms:modified>
</cp:coreProperties>
</file>